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27" r:id="rId1"/>
  </p:sldMasterIdLst>
  <p:notesMasterIdLst>
    <p:notesMasterId r:id="rId10"/>
  </p:notesMasterIdLst>
  <p:handoutMasterIdLst>
    <p:handoutMasterId r:id="rId11"/>
  </p:handoutMasterIdLst>
  <p:sldIdLst>
    <p:sldId id="391" r:id="rId2"/>
    <p:sldId id="401" r:id="rId3"/>
    <p:sldId id="395" r:id="rId4"/>
    <p:sldId id="398" r:id="rId5"/>
    <p:sldId id="399" r:id="rId6"/>
    <p:sldId id="400" r:id="rId7"/>
    <p:sldId id="404" r:id="rId8"/>
    <p:sldId id="397" r:id="rId9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0F0F0"/>
    <a:srgbClr val="CC0000"/>
    <a:srgbClr val="595959"/>
    <a:srgbClr val="E0E0E0"/>
    <a:srgbClr val="B8C0DB"/>
    <a:srgbClr val="3A4AA0"/>
    <a:srgbClr val="6979B9"/>
    <a:srgbClr val="99999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73789" autoAdjust="0"/>
  </p:normalViewPr>
  <p:slideViewPr>
    <p:cSldViewPr>
      <p:cViewPr varScale="1">
        <p:scale>
          <a:sx n="53" d="100"/>
          <a:sy n="53" d="100"/>
        </p:scale>
        <p:origin x="1812" y="36"/>
      </p:cViewPr>
      <p:guideLst>
        <p:guide orient="horz" pos="8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452DD93-9792-4D58-B146-1F60F3FA8A46}" type="datetime1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DAD02D-AEF5-4F73-845C-82DF2644A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4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97365EB-C17B-4EE7-8C3E-BC86ECBD6ABF}" type="datetime1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42B5BE6-5A1D-4429-A341-205254F38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UK Start</a:t>
            </a:r>
            <a:r>
              <a:rPr lang="en-CA" baseline="0" dirty="0"/>
              <a:t> up – sub 50 employees, with light VC funding (about a quarter million). It’s making use of the bitcoin and </a:t>
            </a:r>
            <a:r>
              <a:rPr lang="en-CA" baseline="0" dirty="0" err="1"/>
              <a:t>ethereum</a:t>
            </a:r>
            <a:r>
              <a:rPr lang="en-CA" baseline="0" dirty="0"/>
              <a:t> type block chains and before we get into what we do, lets start things off by discussing a current problem.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5BE6-5A1D-4429-A341-205254F387D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70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5BE6-5A1D-4429-A341-205254F387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00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5BE6-5A1D-4429-A341-205254F387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55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5BE6-5A1D-4429-A341-205254F387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16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2B5BE6-5A1D-4429-A341-205254F387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59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esentation Title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 bwMode="auto">
          <a:xfrm>
            <a:off x="647706" y="4282597"/>
            <a:ext cx="8217213" cy="60008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88633" tIns="44317" rIns="88633" bIns="44317" anchor="b">
            <a:spAutoFit/>
          </a:bodyPr>
          <a:lstStyle>
            <a:lvl1pPr>
              <a:defRPr sz="3318" b="1" baseline="0" noProof="1"/>
            </a:lvl1pPr>
          </a:lstStyle>
          <a:p>
            <a:pPr lvl="0"/>
            <a:endParaRPr lang="en-CA" altLang="en-US" noProof="1"/>
          </a:p>
        </p:txBody>
      </p:sp>
      <p:pic>
        <p:nvPicPr>
          <p:cNvPr id="3111" name="Picture 39" descr="logowhite_small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67099" y="3306823"/>
            <a:ext cx="2580378" cy="1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Sub Title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647707" y="4882685"/>
            <a:ext cx="8223182" cy="543342"/>
          </a:xfrm>
        </p:spPr>
        <p:txBody>
          <a:bodyPr lIns="88633" tIns="44317" rIns="88633" bIns="44317">
            <a:spAutoFit/>
          </a:bodyPr>
          <a:lstStyle>
            <a:lvl1pPr marL="0" indent="0">
              <a:spcBef>
                <a:spcPct val="0"/>
              </a:spcBef>
              <a:buFont typeface="Verdana" panose="020B0604030504040204" pitchFamily="34" charset="0"/>
              <a:buNone/>
              <a:defRPr sz="2949" baseline="0" noProof="1">
                <a:solidFill>
                  <a:schemeClr val="tx2"/>
                </a:solidFill>
              </a:defRPr>
            </a:lvl1pPr>
          </a:lstStyle>
          <a:p>
            <a:pPr lvl="0"/>
            <a:endParaRPr lang="en-CA" altLang="en-US" noProof="1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312877" y="6710217"/>
            <a:ext cx="8516755" cy="1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CA" altLang="en-US" sz="737" noProof="1">
                <a:solidFill>
                  <a:srgbClr val="FFFFFF"/>
                </a:solidFill>
                <a:latin typeface="Verdana"/>
                <a:ea typeface="+mn-ea"/>
              </a:rPr>
              <a:t>This information is confidential and was prepared by Bain &amp; Company solely for the use of our client; it is not to be relied on by any 3rd party without Bain's prior written consent.</a:t>
            </a:r>
          </a:p>
        </p:txBody>
      </p:sp>
      <p:pic>
        <p:nvPicPr>
          <p:cNvPr id="3109" name="Picture 37" descr="gray_symbol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67099" y="576499"/>
            <a:ext cx="1237209" cy="11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33400" y="3198949"/>
            <a:ext cx="998677" cy="40011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CA" sz="2000" b="0" dirty="0">
                <a:solidFill>
                  <a:schemeClr val="tx2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CA" sz="2000" b="0" dirty="0">
                <a:solidFill>
                  <a:schemeClr val="tx2"/>
                </a:solidFill>
                <a:latin typeface="Franklin Gothic Medium" panose="020B0603020102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310528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A765E-ECB6-42FD-8BBC-65C2ACC1DE5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876" y="291177"/>
            <a:ext cx="2208768" cy="61000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573" y="291177"/>
            <a:ext cx="6483031" cy="61000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C649A-F7CD-4454-A3D7-E7981F680E7C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04A2D0-CDDF-43F3-87CA-F78F6948FAF1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28" y="1709013"/>
            <a:ext cx="7887390" cy="2853232"/>
          </a:xfrm>
        </p:spPr>
        <p:txBody>
          <a:bodyPr anchor="b"/>
          <a:lstStyle>
            <a:lvl1pPr>
              <a:defRPr sz="553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28" y="4590047"/>
            <a:ext cx="7887390" cy="1499775"/>
          </a:xfrm>
        </p:spPr>
        <p:txBody>
          <a:bodyPr/>
          <a:lstStyle>
            <a:lvl1pPr marL="0" indent="0">
              <a:buNone/>
              <a:defRPr sz="2212"/>
            </a:lvl1pPr>
            <a:lvl2pPr marL="421401" indent="0">
              <a:buNone/>
              <a:defRPr sz="1843"/>
            </a:lvl2pPr>
            <a:lvl3pPr marL="842802" indent="0">
              <a:buNone/>
              <a:defRPr sz="1659"/>
            </a:lvl3pPr>
            <a:lvl4pPr marL="1264204" indent="0">
              <a:buNone/>
              <a:defRPr sz="1475"/>
            </a:lvl4pPr>
            <a:lvl5pPr marL="1685605" indent="0">
              <a:buNone/>
              <a:defRPr sz="1475"/>
            </a:lvl5pPr>
            <a:lvl6pPr marL="2107006" indent="0">
              <a:buNone/>
              <a:defRPr sz="1475"/>
            </a:lvl6pPr>
            <a:lvl7pPr marL="2528407" indent="0">
              <a:buNone/>
              <a:defRPr sz="1475"/>
            </a:lvl7pPr>
            <a:lvl8pPr marL="2949809" indent="0">
              <a:buNone/>
              <a:defRPr sz="1475"/>
            </a:lvl8pPr>
            <a:lvl9pPr marL="3371210" indent="0">
              <a:buNone/>
              <a:defRPr sz="14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865A7-CE15-4DD4-90C5-DBF5FF455045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02" y="1293465"/>
            <a:ext cx="4148901" cy="5097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875" y="1293465"/>
            <a:ext cx="4148901" cy="5097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C02937-ED73-4FC7-B48F-06D195CE99F9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7" y="365799"/>
            <a:ext cx="7887390" cy="1324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797" y="1681213"/>
            <a:ext cx="3868328" cy="823779"/>
          </a:xfrm>
        </p:spPr>
        <p:txBody>
          <a:bodyPr anchor="b"/>
          <a:lstStyle>
            <a:lvl1pPr marL="0" indent="0">
              <a:buNone/>
              <a:defRPr sz="2212" b="1"/>
            </a:lvl1pPr>
            <a:lvl2pPr marL="421401" indent="0">
              <a:buNone/>
              <a:defRPr sz="1843" b="1"/>
            </a:lvl2pPr>
            <a:lvl3pPr marL="842802" indent="0">
              <a:buNone/>
              <a:defRPr sz="1659" b="1"/>
            </a:lvl3pPr>
            <a:lvl4pPr marL="1264204" indent="0">
              <a:buNone/>
              <a:defRPr sz="1475" b="1"/>
            </a:lvl4pPr>
            <a:lvl5pPr marL="1685605" indent="0">
              <a:buNone/>
              <a:defRPr sz="1475" b="1"/>
            </a:lvl5pPr>
            <a:lvl6pPr marL="2107006" indent="0">
              <a:buNone/>
              <a:defRPr sz="1475" b="1"/>
            </a:lvl6pPr>
            <a:lvl7pPr marL="2528407" indent="0">
              <a:buNone/>
              <a:defRPr sz="1475" b="1"/>
            </a:lvl7pPr>
            <a:lvl8pPr marL="2949809" indent="0">
              <a:buNone/>
              <a:defRPr sz="1475" b="1"/>
            </a:lvl8pPr>
            <a:lvl9pPr marL="3371210" indent="0">
              <a:buNone/>
              <a:defRPr sz="14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97" y="2504992"/>
            <a:ext cx="3868328" cy="368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458" y="1681213"/>
            <a:ext cx="3887730" cy="823779"/>
          </a:xfrm>
        </p:spPr>
        <p:txBody>
          <a:bodyPr anchor="b"/>
          <a:lstStyle>
            <a:lvl1pPr marL="0" indent="0">
              <a:buNone/>
              <a:defRPr sz="2212" b="1"/>
            </a:lvl1pPr>
            <a:lvl2pPr marL="421401" indent="0">
              <a:buNone/>
              <a:defRPr sz="1843" b="1"/>
            </a:lvl2pPr>
            <a:lvl3pPr marL="842802" indent="0">
              <a:buNone/>
              <a:defRPr sz="1659" b="1"/>
            </a:lvl3pPr>
            <a:lvl4pPr marL="1264204" indent="0">
              <a:buNone/>
              <a:defRPr sz="1475" b="1"/>
            </a:lvl4pPr>
            <a:lvl5pPr marL="1685605" indent="0">
              <a:buNone/>
              <a:defRPr sz="1475" b="1"/>
            </a:lvl5pPr>
            <a:lvl6pPr marL="2107006" indent="0">
              <a:buNone/>
              <a:defRPr sz="1475" b="1"/>
            </a:lvl6pPr>
            <a:lvl7pPr marL="2528407" indent="0">
              <a:buNone/>
              <a:defRPr sz="1475" b="1"/>
            </a:lvl7pPr>
            <a:lvl8pPr marL="2949809" indent="0">
              <a:buNone/>
              <a:defRPr sz="1475" b="1"/>
            </a:lvl8pPr>
            <a:lvl9pPr marL="3371210" indent="0">
              <a:buNone/>
              <a:defRPr sz="14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458" y="2504992"/>
            <a:ext cx="3887730" cy="368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3B18D9-4D11-48DC-8CC4-DBA220A6281A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88512-8F14-4018-BDBE-413FF958F02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493503-8828-4023-91F8-0EA9FE72CC8A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7" y="456518"/>
            <a:ext cx="2949003" cy="1600736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30" y="987658"/>
            <a:ext cx="4629458" cy="4873905"/>
          </a:xfrm>
        </p:spPr>
        <p:txBody>
          <a:bodyPr/>
          <a:lstStyle>
            <a:lvl1pPr>
              <a:defRPr sz="2949"/>
            </a:lvl1pPr>
            <a:lvl2pPr>
              <a:defRPr sz="2581"/>
            </a:lvl2pPr>
            <a:lvl3pPr>
              <a:defRPr sz="2212"/>
            </a:lvl3pPr>
            <a:lvl4pPr>
              <a:defRPr sz="1843"/>
            </a:lvl4pPr>
            <a:lvl5pPr>
              <a:defRPr sz="1843"/>
            </a:lvl5pPr>
            <a:lvl6pPr>
              <a:defRPr sz="1843"/>
            </a:lvl6pPr>
            <a:lvl7pPr>
              <a:defRPr sz="1843"/>
            </a:lvl7pPr>
            <a:lvl8pPr>
              <a:defRPr sz="1843"/>
            </a:lvl8pPr>
            <a:lvl9pPr>
              <a:defRPr sz="1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97" y="2057254"/>
            <a:ext cx="2949003" cy="3811626"/>
          </a:xfrm>
        </p:spPr>
        <p:txBody>
          <a:bodyPr/>
          <a:lstStyle>
            <a:lvl1pPr marL="0" indent="0">
              <a:buNone/>
              <a:defRPr sz="1475"/>
            </a:lvl1pPr>
            <a:lvl2pPr marL="421401" indent="0">
              <a:buNone/>
              <a:defRPr sz="1290"/>
            </a:lvl2pPr>
            <a:lvl3pPr marL="842802" indent="0">
              <a:buNone/>
              <a:defRPr sz="1106"/>
            </a:lvl3pPr>
            <a:lvl4pPr marL="1264204" indent="0">
              <a:buNone/>
              <a:defRPr sz="922"/>
            </a:lvl4pPr>
            <a:lvl5pPr marL="1685605" indent="0">
              <a:buNone/>
              <a:defRPr sz="922"/>
            </a:lvl5pPr>
            <a:lvl6pPr marL="2107006" indent="0">
              <a:buNone/>
              <a:defRPr sz="922"/>
            </a:lvl6pPr>
            <a:lvl7pPr marL="2528407" indent="0">
              <a:buNone/>
              <a:defRPr sz="922"/>
            </a:lvl7pPr>
            <a:lvl8pPr marL="2949809" indent="0">
              <a:buNone/>
              <a:defRPr sz="922"/>
            </a:lvl8pPr>
            <a:lvl9pPr marL="3371210" indent="0">
              <a:buNone/>
              <a:defRPr sz="9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1BCF85-9B27-4964-AF29-F7BA026A5629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6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7" y="456518"/>
            <a:ext cx="2949003" cy="1600736"/>
          </a:xfrm>
        </p:spPr>
        <p:txBody>
          <a:bodyPr anchor="b"/>
          <a:lstStyle>
            <a:lvl1pPr>
              <a:defRPr sz="2949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30" y="987658"/>
            <a:ext cx="4629458" cy="4873905"/>
          </a:xfrm>
        </p:spPr>
        <p:txBody>
          <a:bodyPr/>
          <a:lstStyle>
            <a:lvl1pPr marL="0" indent="0">
              <a:buNone/>
              <a:defRPr sz="2949"/>
            </a:lvl1pPr>
            <a:lvl2pPr marL="421401" indent="0">
              <a:buNone/>
              <a:defRPr sz="2581"/>
            </a:lvl2pPr>
            <a:lvl3pPr marL="842802" indent="0">
              <a:buNone/>
              <a:defRPr sz="2212"/>
            </a:lvl3pPr>
            <a:lvl4pPr marL="1264204" indent="0">
              <a:buNone/>
              <a:defRPr sz="1843"/>
            </a:lvl4pPr>
            <a:lvl5pPr marL="1685605" indent="0">
              <a:buNone/>
              <a:defRPr sz="1843"/>
            </a:lvl5pPr>
            <a:lvl6pPr marL="2107006" indent="0">
              <a:buNone/>
              <a:defRPr sz="1843"/>
            </a:lvl6pPr>
            <a:lvl7pPr marL="2528407" indent="0">
              <a:buNone/>
              <a:defRPr sz="1843"/>
            </a:lvl7pPr>
            <a:lvl8pPr marL="2949809" indent="0">
              <a:buNone/>
              <a:defRPr sz="1843"/>
            </a:lvl8pPr>
            <a:lvl9pPr marL="3371210" indent="0">
              <a:buNone/>
              <a:defRPr sz="1843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97" y="2057254"/>
            <a:ext cx="2949003" cy="3811626"/>
          </a:xfrm>
        </p:spPr>
        <p:txBody>
          <a:bodyPr/>
          <a:lstStyle>
            <a:lvl1pPr marL="0" indent="0">
              <a:buNone/>
              <a:defRPr sz="1475"/>
            </a:lvl1pPr>
            <a:lvl2pPr marL="421401" indent="0">
              <a:buNone/>
              <a:defRPr sz="1290"/>
            </a:lvl2pPr>
            <a:lvl3pPr marL="842802" indent="0">
              <a:buNone/>
              <a:defRPr sz="1106"/>
            </a:lvl3pPr>
            <a:lvl4pPr marL="1264204" indent="0">
              <a:buNone/>
              <a:defRPr sz="922"/>
            </a:lvl4pPr>
            <a:lvl5pPr marL="1685605" indent="0">
              <a:buNone/>
              <a:defRPr sz="922"/>
            </a:lvl5pPr>
            <a:lvl6pPr marL="2107006" indent="0">
              <a:buNone/>
              <a:defRPr sz="922"/>
            </a:lvl6pPr>
            <a:lvl7pPr marL="2528407" indent="0">
              <a:buNone/>
              <a:defRPr sz="922"/>
            </a:lvl7pPr>
            <a:lvl8pPr marL="2949809" indent="0">
              <a:buNone/>
              <a:defRPr sz="922"/>
            </a:lvl8pPr>
            <a:lvl9pPr marL="3371210" indent="0">
              <a:buNone/>
              <a:defRPr sz="9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C72F3C-29CE-4BA3-A29A-0A19F659F248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3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roup 55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6127" cy="4687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white">
            <a:xfrm>
              <a:off x="0" y="713"/>
              <a:ext cx="6127" cy="3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00" tIns="46800" rIns="46800" bIns="46800" anchor="ctr"/>
            <a:lstStyle/>
            <a:p>
              <a:endParaRPr lang="en-CA" sz="2212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ltGray">
            <a:xfrm>
              <a:off x="0" y="0"/>
              <a:ext cx="6127" cy="70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00" tIns="46800" rIns="46800" bIns="46800" anchor="ctr"/>
            <a:lstStyle/>
            <a:p>
              <a:endParaRPr lang="en-CA" sz="2212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gray">
            <a:xfrm>
              <a:off x="0" y="713"/>
              <a:ext cx="6127" cy="0"/>
            </a:xfrm>
            <a:prstGeom prst="line">
              <a:avLst/>
            </a:prstGeom>
            <a:noFill/>
            <a:ln w="762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800" tIns="46800" rIns="46800" bIns="46800" anchor="ctr"/>
            <a:lstStyle/>
            <a:p>
              <a:endParaRPr lang="en-CA" sz="2212">
                <a:solidFill>
                  <a:srgbClr val="000000"/>
                </a:solidFill>
                <a:latin typeface="Verdana"/>
                <a:ea typeface="+mn-ea"/>
              </a:endParaRPr>
            </a:p>
          </p:txBody>
        </p:sp>
      </p:grpSp>
      <p:sp>
        <p:nvSpPr>
          <p:cNvPr id="1026" name="Title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gray">
          <a:xfrm>
            <a:off x="280573" y="291177"/>
            <a:ext cx="8835071" cy="45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altLang="en-US" noProof="1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702" y="1293465"/>
            <a:ext cx="8441074" cy="509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1"/>
              <a:t>Click to edit master</a:t>
            </a:r>
            <a:r>
              <a:rPr lang="en-CA" altLang="zh-CN"/>
              <a:t> </a:t>
            </a:r>
            <a:r>
              <a:rPr lang="en-CA" altLang="en-US" noProof="1"/>
              <a:t>text styles</a:t>
            </a:r>
          </a:p>
          <a:p>
            <a:pPr lvl="1"/>
            <a:r>
              <a:rPr lang="en-CA" altLang="en-US" noProof="1"/>
              <a:t>Second level</a:t>
            </a:r>
          </a:p>
          <a:p>
            <a:pPr lvl="2"/>
            <a:r>
              <a:rPr lang="en-CA" altLang="en-US" noProof="1"/>
              <a:t>Third level</a:t>
            </a:r>
            <a:endParaRPr lang="en-CA" altLang="zh-CN"/>
          </a:p>
          <a:p>
            <a:pPr lvl="3"/>
            <a:r>
              <a:rPr lang="en-CA" altLang="zh-CN"/>
              <a:t>Fourth level</a:t>
            </a:r>
            <a:endParaRPr lang="en-CA" altLang="en-US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2710" y="6452694"/>
            <a:ext cx="296990" cy="3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317" rIns="0" bIns="44317" numCol="1" anchor="ctr" anchorCtr="0" compatLnSpc="1">
            <a:prstTxWarp prst="textNoShape">
              <a:avLst/>
            </a:prstTxWarp>
          </a:bodyPr>
          <a:lstStyle>
            <a:lvl1pPr defTabSz="812076">
              <a:defRPr sz="922" noProof="1"/>
            </a:lvl1pPr>
          </a:lstStyle>
          <a:p>
            <a:fld id="{CAD779E1-4697-48CD-A0BC-CB6F8CCB2390}" type="slidenum">
              <a:rPr altLang="en-US" smtClean="0">
                <a:solidFill>
                  <a:srgbClr val="000000"/>
                </a:solidFill>
                <a:latin typeface="Verdana"/>
                <a:ea typeface="+mn-ea"/>
              </a:rPr>
              <a:pPr/>
              <a:t>‹#›</a:t>
            </a:fld>
            <a:endParaRPr lang="en-CA" altLang="en-US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75519" y="6464400"/>
            <a:ext cx="1341677" cy="3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4317" rIns="0" bIns="44317" numCol="1" anchor="ctr" anchorCtr="0" compatLnSpc="1">
            <a:prstTxWarp prst="textNoShape">
              <a:avLst/>
            </a:prstTxWarp>
          </a:bodyPr>
          <a:lstStyle>
            <a:lvl2pPr marL="405307" lvl="1" algn="r" defTabSz="812076">
              <a:defRPr sz="737">
                <a:solidFill>
                  <a:schemeClr val="tx2"/>
                </a:solidFill>
              </a:defRPr>
            </a:lvl2pPr>
          </a:lstStyle>
          <a:p>
            <a:pPr lvl="1"/>
            <a:r>
              <a:rPr lang="en-US" altLang="en-US">
                <a:solidFill>
                  <a:srgbClr val="FFFFFF"/>
                </a:solidFill>
                <a:latin typeface="Verdana"/>
                <a:ea typeface="+mn-ea"/>
              </a:rPr>
              <a:t>Case Interview Wkshop 2004 - Dartmouth</a:t>
            </a:r>
            <a:endParaRPr lang="en-US" altLang="en-US" noProof="1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46249" y="6709836"/>
            <a:ext cx="8516755" cy="11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CA" altLang="en-US" sz="737" noProof="1">
                <a:solidFill>
                  <a:srgbClr val="000000"/>
                </a:solidFill>
                <a:latin typeface="Verdana"/>
                <a:ea typeface="+mn-ea"/>
              </a:rPr>
              <a:t>This information is confidential and was prepared by Bain &amp; Company solely for the use of our client; it is not to be relied on by any 3rd party without Bain's prior written consent.</a:t>
            </a:r>
            <a:endParaRPr lang="zh-CN" altLang="en-US" sz="2212">
              <a:solidFill>
                <a:srgbClr val="000000"/>
              </a:solidFill>
              <a:latin typeface="Verdana"/>
              <a:ea typeface="SimSun" panose="02010600030101010101" pitchFamily="2" charset="-122"/>
            </a:endParaRPr>
          </a:p>
        </p:txBody>
      </p:sp>
      <p:sp>
        <p:nvSpPr>
          <p:cNvPr id="1105" name="OfficeCode"/>
          <p:cNvSpPr txBox="1">
            <a:spLocks noChangeArrowheads="1"/>
          </p:cNvSpPr>
          <p:nvPr userDrawn="1"/>
        </p:nvSpPr>
        <p:spPr bwMode="auto">
          <a:xfrm>
            <a:off x="5963673" y="6518612"/>
            <a:ext cx="317884" cy="1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0847" rIns="0" bIns="40847" anchor="ctr">
            <a:spAutoFit/>
          </a:bodyPr>
          <a:lstStyle/>
          <a:p>
            <a:pPr algn="r"/>
            <a:r>
              <a:rPr lang="en-US" altLang="en-US" sz="737">
                <a:solidFill>
                  <a:srgbClr val="FFFFFF"/>
                </a:solidFill>
                <a:latin typeface="Verdana"/>
                <a:ea typeface="+mn-ea"/>
              </a:rPr>
              <a:t>BOS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6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l" defTabSz="812076" rtl="0" eaLnBrk="0" fontAlgn="base" hangingPunct="0">
        <a:spcBef>
          <a:spcPct val="0"/>
        </a:spcBef>
        <a:spcAft>
          <a:spcPct val="0"/>
        </a:spcAft>
        <a:defRPr sz="2949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2pPr>
      <a:lvl3pPr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3pPr>
      <a:lvl4pPr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4pPr>
      <a:lvl5pPr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5pPr>
      <a:lvl6pPr marL="421401"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6pPr>
      <a:lvl7pPr marL="842802"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7pPr>
      <a:lvl8pPr marL="1264204"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8pPr>
      <a:lvl9pPr marL="1685605" algn="l" defTabSz="812076" rtl="0" eaLnBrk="0" fontAlgn="base" hangingPunct="0">
        <a:spcBef>
          <a:spcPct val="0"/>
        </a:spcBef>
        <a:spcAft>
          <a:spcPct val="0"/>
        </a:spcAft>
        <a:defRPr sz="2949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50207" indent="-250207" algn="l" defTabSz="904257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Verdana" panose="020B0604030504040204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1pPr>
      <a:lvl2pPr marL="529678" indent="-109740" algn="l" defTabSz="90425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70101" indent="-264839" algn="l" defTabSz="90425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01" indent="-190216" algn="l" defTabSz="904257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988488" indent="-313125" algn="l" defTabSz="904257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12" kern="1200">
          <a:solidFill>
            <a:schemeClr val="bg1"/>
          </a:solidFill>
          <a:latin typeface="+mn-lt"/>
          <a:ea typeface="+mn-ea"/>
          <a:cs typeface="+mn-cs"/>
        </a:defRPr>
      </a:lvl5pPr>
      <a:lvl6pPr marL="2317707" indent="-210701" algn="l" defTabSz="842802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6pPr>
      <a:lvl7pPr marL="2739108" indent="-210701" algn="l" defTabSz="842802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7pPr>
      <a:lvl8pPr marL="3160509" indent="-210701" algn="l" defTabSz="842802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8pPr>
      <a:lvl9pPr marL="3581911" indent="-210701" algn="l" defTabSz="842802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1pPr>
      <a:lvl2pPr marL="421401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2pPr>
      <a:lvl3pPr marL="842802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3pPr>
      <a:lvl4pPr marL="1264204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4pPr>
      <a:lvl5pPr marL="1685605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5pPr>
      <a:lvl6pPr marL="2107006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6pPr>
      <a:lvl7pPr marL="2528407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7pPr>
      <a:lvl8pPr marL="2949809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8pPr>
      <a:lvl9pPr marL="3371210" algn="l" defTabSz="842802" rtl="0" eaLnBrk="1" latinLnBrk="0" hangingPunct="1">
        <a:defRPr sz="16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Presentation 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1460" y="6606540"/>
            <a:ext cx="8613459" cy="251460"/>
          </a:xfrm>
          <a:prstGeom prst="rect">
            <a:avLst/>
          </a:prstGeom>
          <a:solidFill>
            <a:srgbClr val="CC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endParaRPr lang="en-CA" sz="240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582641"/>
            <a:ext cx="3398815" cy="556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55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gray">
          <a:xfrm>
            <a:off x="229583" y="152400"/>
            <a:ext cx="866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21401"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842802"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264204"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685605" algn="l" defTabSz="812076" rtl="0" eaLnBrk="0" fontAlgn="base" hangingPunct="0">
              <a:spcBef>
                <a:spcPct val="0"/>
              </a:spcBef>
              <a:spcAft>
                <a:spcPct val="0"/>
              </a:spcAft>
              <a:defRPr sz="2949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Traceability issues and a growing counterfeit market poses risks to both consumers and businesses alike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idx="1"/>
          </p:nvPr>
        </p:nvSpPr>
        <p:spPr>
          <a:xfrm>
            <a:off x="260951" y="1434499"/>
            <a:ext cx="4735977" cy="514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 issues: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Consumers cannot validate corporate claims of responsible/sustainable sourcing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Businesses have difficulty tracing all inputs in their supply chain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Counterfeit products at a glance: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worth over $460 billion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association with organized crime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to consumers is highly varied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are counterfeits dangerous?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satisfaction &amp; 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image and economic risk</a:t>
            </a: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Isosceles Triangle 33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problem</a:t>
            </a:r>
          </a:p>
        </p:txBody>
      </p:sp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119" y="1361153"/>
            <a:ext cx="2256190" cy="14449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4" t="4918" r="3151" b="16499"/>
          <a:stretch/>
        </p:blipFill>
        <p:spPr>
          <a:xfrm>
            <a:off x="5364119" y="4669704"/>
            <a:ext cx="2256191" cy="1501786"/>
          </a:xfrm>
          <a:prstGeom prst="rect">
            <a:avLst/>
          </a:prstGeom>
        </p:spPr>
      </p:pic>
      <p:sp>
        <p:nvSpPr>
          <p:cNvPr id="41" name="Down Arrow 40"/>
          <p:cNvSpPr/>
          <p:nvPr/>
        </p:nvSpPr>
        <p:spPr>
          <a:xfrm>
            <a:off x="8033928" y="1192776"/>
            <a:ext cx="500472" cy="5143686"/>
          </a:xfrm>
          <a:prstGeom prst="downArrow">
            <a:avLst>
              <a:gd name="adj1" fmla="val 71370"/>
              <a:gd name="adj2" fmla="val 58400"/>
            </a:avLst>
          </a:prstGeom>
          <a:gradFill>
            <a:gsLst>
              <a:gs pos="96000">
                <a:srgbClr val="CC0000"/>
              </a:gs>
              <a:gs pos="61000">
                <a:srgbClr val="595959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CA" sz="2400" b="1" dirty="0">
                <a:solidFill>
                  <a:schemeClr val="tx2"/>
                </a:solidFill>
              </a:rPr>
              <a:t>Risk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14" b="4450"/>
          <a:stretch/>
        </p:blipFill>
        <p:spPr>
          <a:xfrm>
            <a:off x="5255646" y="2975868"/>
            <a:ext cx="2592954" cy="149968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3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3" y="152400"/>
            <a:ext cx="86614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can use </a:t>
            </a:r>
            <a:r>
              <a:rPr lang="en-US" sz="23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to put consumer and corporate minds at ease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101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09395" y="1250621"/>
            <a:ext cx="4114800" cy="4085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gives answers</a:t>
            </a:r>
          </a:p>
        </p:txBody>
      </p:sp>
      <p:sp>
        <p:nvSpPr>
          <p:cNvPr id="27" name="Oval 26"/>
          <p:cNvSpPr/>
          <p:nvPr/>
        </p:nvSpPr>
        <p:spPr>
          <a:xfrm>
            <a:off x="4025494" y="1174383"/>
            <a:ext cx="571764" cy="57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8979" y="1276551"/>
            <a:ext cx="355022" cy="3550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11001" y="1852940"/>
            <a:ext cx="4347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this seller own the product?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this product ‘real’?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 details of the product’s sourcing factually accurate?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this product been owned before?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old is the product?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my customers?</a:t>
            </a:r>
          </a:p>
        </p:txBody>
      </p:sp>
      <p:pic>
        <p:nvPicPr>
          <p:cNvPr id="31" name="Picture 10" descr="http://www.clipartkid.com/images/350/warning-sign-clip-art-at-clker-com-vector-clip-art-online-royalty-EPBCJ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53066" y="4737382"/>
            <a:ext cx="263246" cy="23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201512" y="4642540"/>
            <a:ext cx="4114800" cy="4085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Opportunities</a:t>
            </a:r>
          </a:p>
        </p:txBody>
      </p:sp>
      <p:sp>
        <p:nvSpPr>
          <p:cNvPr id="42" name="Oval 41"/>
          <p:cNvSpPr/>
          <p:nvPr/>
        </p:nvSpPr>
        <p:spPr>
          <a:xfrm>
            <a:off x="4017611" y="4566302"/>
            <a:ext cx="571764" cy="5725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6" name="Picture 10" descr="http://www.clipartkid.com/images/350/warning-sign-clip-art-at-clker-com-vector-clip-art-online-royalty-EPBCJd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34296" y="4678241"/>
            <a:ext cx="350381" cy="3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111001" y="5297227"/>
            <a:ext cx="434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Warranty information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product ownership and service history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84" y="1253246"/>
            <a:ext cx="3713737" cy="51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0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0"/>
          <p:cNvSpPr>
            <a:spLocks noGrp="1"/>
          </p:cNvSpPr>
          <p:nvPr>
            <p:ph idx="1"/>
          </p:nvPr>
        </p:nvSpPr>
        <p:spPr>
          <a:xfrm>
            <a:off x="229582" y="1729431"/>
            <a:ext cx="4030225" cy="791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 supply chain &amp; customer data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2" y="152400"/>
            <a:ext cx="8726799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offers value to both businesses and shoppers alike, and is scalable to meet enterprise demand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Pitch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9582" y="1257020"/>
            <a:ext cx="4089539" cy="4202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business</a:t>
            </a:r>
            <a:endParaRPr lang="en-CA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4" y="2376270"/>
            <a:ext cx="1446818" cy="170581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24400" y="1257020"/>
            <a:ext cx="4231981" cy="4202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shoppers</a:t>
            </a:r>
            <a:endParaRPr lang="en-CA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ontent Placeholder 10"/>
          <p:cNvSpPr txBox="1">
            <a:spLocks/>
          </p:cNvSpPr>
          <p:nvPr/>
        </p:nvSpPr>
        <p:spPr bwMode="auto">
          <a:xfrm>
            <a:off x="4724400" y="1729431"/>
            <a:ext cx="4030225" cy="79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normAutofit/>
          </a:bodyPr>
          <a:lstStyle>
            <a:lvl1pPr marL="250207" indent="-250207" algn="l" defTabSz="904257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anose="020B0604030504040204" pitchFamily="34" charset="0"/>
              <a:buChar char="•"/>
              <a:defRPr sz="2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9678" indent="-109740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0101" indent="-264839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901" indent="-190216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8488" indent="-313125" algn="l" defTabSz="90425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1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17707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108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0509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1911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C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story &amp; peace of mind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9582" y="4497567"/>
            <a:ext cx="1499801" cy="1605586"/>
            <a:chOff x="120234" y="4348301"/>
            <a:chExt cx="1499801" cy="160558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60" t="-4262" r="1173" b="25879"/>
            <a:stretch/>
          </p:blipFill>
          <p:spPr>
            <a:xfrm>
              <a:off x="120234" y="4348301"/>
              <a:ext cx="1499801" cy="83574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35" y="5260768"/>
              <a:ext cx="1499800" cy="69311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292" t="10097" r="927" b="6762"/>
          <a:stretch/>
        </p:blipFill>
        <p:spPr>
          <a:xfrm>
            <a:off x="4699691" y="2309876"/>
            <a:ext cx="4156506" cy="2947924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 bwMode="auto">
          <a:xfrm>
            <a:off x="4716624" y="4690382"/>
            <a:ext cx="4139573" cy="760283"/>
          </a:xfrm>
          <a:custGeom>
            <a:avLst/>
            <a:gdLst>
              <a:gd name="connsiteX0" fmla="*/ 0 w 4139573"/>
              <a:gd name="connsiteY0" fmla="*/ 769614 h 769614"/>
              <a:gd name="connsiteX1" fmla="*/ 2060472 w 4139573"/>
              <a:gd name="connsiteY1" fmla="*/ 0 h 769614"/>
              <a:gd name="connsiteX2" fmla="*/ 4139573 w 4139573"/>
              <a:gd name="connsiteY2" fmla="*/ 769614 h 769614"/>
              <a:gd name="connsiteX3" fmla="*/ 0 w 4139573"/>
              <a:gd name="connsiteY3" fmla="*/ 769614 h 769614"/>
              <a:gd name="connsiteX0" fmla="*/ 0 w 4139573"/>
              <a:gd name="connsiteY0" fmla="*/ 769614 h 769614"/>
              <a:gd name="connsiteX1" fmla="*/ 1749490 w 4139573"/>
              <a:gd name="connsiteY1" fmla="*/ 12247 h 769614"/>
              <a:gd name="connsiteX2" fmla="*/ 2060472 w 4139573"/>
              <a:gd name="connsiteY2" fmla="*/ 0 h 769614"/>
              <a:gd name="connsiteX3" fmla="*/ 4139573 w 4139573"/>
              <a:gd name="connsiteY3" fmla="*/ 769614 h 769614"/>
              <a:gd name="connsiteX4" fmla="*/ 0 w 4139573"/>
              <a:gd name="connsiteY4" fmla="*/ 769614 h 769614"/>
              <a:gd name="connsiteX0" fmla="*/ 0 w 4139573"/>
              <a:gd name="connsiteY0" fmla="*/ 757367 h 757367"/>
              <a:gd name="connsiteX1" fmla="*/ 1749490 w 4139573"/>
              <a:gd name="connsiteY1" fmla="*/ 0 h 757367"/>
              <a:gd name="connsiteX2" fmla="*/ 2545664 w 4139573"/>
              <a:gd name="connsiteY2" fmla="*/ 25076 h 757367"/>
              <a:gd name="connsiteX3" fmla="*/ 4139573 w 4139573"/>
              <a:gd name="connsiteY3" fmla="*/ 757367 h 757367"/>
              <a:gd name="connsiteX4" fmla="*/ 0 w 4139573"/>
              <a:gd name="connsiteY4" fmla="*/ 757367 h 757367"/>
              <a:gd name="connsiteX0" fmla="*/ 0 w 4139573"/>
              <a:gd name="connsiteY0" fmla="*/ 760283 h 760283"/>
              <a:gd name="connsiteX1" fmla="*/ 1749490 w 4139573"/>
              <a:gd name="connsiteY1" fmla="*/ 2916 h 760283"/>
              <a:gd name="connsiteX2" fmla="*/ 2554994 w 4139573"/>
              <a:gd name="connsiteY2" fmla="*/ 0 h 760283"/>
              <a:gd name="connsiteX3" fmla="*/ 4139573 w 4139573"/>
              <a:gd name="connsiteY3" fmla="*/ 760283 h 760283"/>
              <a:gd name="connsiteX4" fmla="*/ 0 w 4139573"/>
              <a:gd name="connsiteY4" fmla="*/ 760283 h 76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573" h="760283">
                <a:moveTo>
                  <a:pt x="0" y="760283"/>
                </a:moveTo>
                <a:cubicBezTo>
                  <a:pt x="620486" y="529599"/>
                  <a:pt x="1129004" y="233600"/>
                  <a:pt x="1749490" y="2916"/>
                </a:cubicBezTo>
                <a:lnTo>
                  <a:pt x="2554994" y="0"/>
                </a:lnTo>
                <a:lnTo>
                  <a:pt x="4139573" y="760283"/>
                </a:lnTo>
                <a:lnTo>
                  <a:pt x="0" y="760283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85000"/>
                  <a:alpha val="32000"/>
                </a:schemeClr>
              </a:gs>
              <a:gs pos="78000">
                <a:schemeClr val="bg1">
                  <a:lumMod val="95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16200000">
            <a:off x="491656" y="2643901"/>
            <a:ext cx="1953303" cy="988073"/>
          </a:xfrm>
          <a:prstGeom prst="triangle">
            <a:avLst>
              <a:gd name="adj" fmla="val 49775"/>
            </a:avLst>
          </a:prstGeom>
          <a:gradFill>
            <a:gsLst>
              <a:gs pos="31000">
                <a:schemeClr val="bg1">
                  <a:lumMod val="85000"/>
                  <a:alpha val="32000"/>
                </a:schemeClr>
              </a:gs>
              <a:gs pos="78000">
                <a:schemeClr val="bg1">
                  <a:lumMod val="95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944462" y="2171943"/>
            <a:ext cx="2374659" cy="19330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Input tracing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1400" dirty="0">
                <a:latin typeface="Verdana" panose="020B0604030504040204" pitchFamily="34" charset="0"/>
              </a:rPr>
              <a:t>Procedure verification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1400" dirty="0">
                <a:latin typeface="Verdana" panose="020B0604030504040204" pitchFamily="34" charset="0"/>
              </a:rPr>
              <a:t>Item level and batch level tracking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Product self-promotes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1400" dirty="0">
                <a:latin typeface="Verdana" panose="020B0604030504040204" pitchFamily="34" charset="0"/>
              </a:rPr>
              <a:t>Customer data*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1400" dirty="0">
                <a:latin typeface="Verdana" panose="020B0604030504040204" pitchFamily="34" charset="0"/>
              </a:rPr>
              <a:t>Re-sale data*</a:t>
            </a:r>
          </a:p>
        </p:txBody>
      </p:sp>
      <p:sp>
        <p:nvSpPr>
          <p:cNvPr id="25" name="Isosceles Triangle 24"/>
          <p:cNvSpPr/>
          <p:nvPr/>
        </p:nvSpPr>
        <p:spPr bwMode="auto">
          <a:xfrm rot="16200000">
            <a:off x="730412" y="5028564"/>
            <a:ext cx="1933002" cy="530873"/>
          </a:xfrm>
          <a:prstGeom prst="triangle">
            <a:avLst>
              <a:gd name="adj" fmla="val 49775"/>
            </a:avLst>
          </a:prstGeom>
          <a:gradFill>
            <a:gsLst>
              <a:gs pos="31000">
                <a:schemeClr val="bg1">
                  <a:lumMod val="85000"/>
                  <a:alpha val="32000"/>
                </a:schemeClr>
              </a:gs>
              <a:gs pos="78000">
                <a:schemeClr val="bg1">
                  <a:lumMod val="95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44462" y="4327500"/>
            <a:ext cx="2374659" cy="19330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Affordable pricing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Transparent pricing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Strong scalability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Custom-tailored solutions available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682585" y="5450665"/>
            <a:ext cx="4131215" cy="8276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Authenticity verification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latin typeface="Verdana" panose="020B0604030504040204" pitchFamily="34" charset="0"/>
              </a:rPr>
              <a:t>Availability of product’s story &amp; history </a:t>
            </a:r>
          </a:p>
        </p:txBody>
      </p:sp>
    </p:spTree>
    <p:extLst>
      <p:ext uri="{BB962C8B-B14F-4D97-AF65-F5344CB8AC3E}">
        <p14:creationId xmlns:p14="http://schemas.microsoft.com/office/powerpoint/2010/main" val="238931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3" y="152400"/>
            <a:ext cx="8661400" cy="533400"/>
          </a:xfrm>
          <a:noFill/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Traceability for the Material World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details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533400" y="1416295"/>
            <a:ext cx="3446679" cy="455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vs private Chain</a:t>
            </a:r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 bwMode="auto">
          <a:xfrm>
            <a:off x="4523784" y="1476299"/>
            <a:ext cx="0" cy="35858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9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4997808" y="1439059"/>
            <a:ext cx="3733800" cy="4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defTabSz="904257">
              <a:spcBef>
                <a:spcPct val="40000"/>
              </a:spcBef>
              <a:buClr>
                <a:schemeClr val="tx1"/>
              </a:buClr>
            </a:pPr>
            <a:r>
              <a:rPr lang="en-US" sz="2212" dirty="0">
                <a:latin typeface="+mn-lt"/>
                <a:ea typeface="+mn-ea"/>
              </a:rPr>
              <a:t>Connecting the physical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84" y="2222003"/>
            <a:ext cx="2879454" cy="19251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400" y="4334470"/>
            <a:ext cx="3914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Public </a:t>
            </a:r>
            <a:r>
              <a:rPr lang="en-US" sz="1600" b="1"/>
              <a:t>Permissioned Blockchai</a:t>
            </a:r>
            <a:r>
              <a:rPr lang="en-US" sz="1600" b="1"/>
              <a:t>n</a:t>
            </a:r>
            <a:endParaRPr lang="en-US" sz="1600" b="1" dirty="0"/>
          </a:p>
          <a:p>
            <a:r>
              <a:rPr lang="en-US" sz="1600" dirty="0"/>
              <a:t>Equality, consensus, network effect</a:t>
            </a:r>
          </a:p>
          <a:p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97808" y="1978832"/>
            <a:ext cx="3914184" cy="1550397"/>
            <a:chOff x="5008695" y="2195814"/>
            <a:chExt cx="3914184" cy="1550397"/>
          </a:xfrm>
        </p:grpSpPr>
        <p:grpSp>
          <p:nvGrpSpPr>
            <p:cNvPr id="27" name="Group 26"/>
            <p:cNvGrpSpPr/>
            <p:nvPr/>
          </p:nvGrpSpPr>
          <p:grpSpPr>
            <a:xfrm>
              <a:off x="5108430" y="2681995"/>
              <a:ext cx="2641399" cy="1064216"/>
              <a:chOff x="5155827" y="2198134"/>
              <a:chExt cx="2641399" cy="106421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5827" y="2198134"/>
                <a:ext cx="922910" cy="10642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6245" y="2245305"/>
                <a:ext cx="1650981" cy="924549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008695" y="2195814"/>
              <a:ext cx="3914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</a:lvl1pPr>
            </a:lstStyle>
            <a:p>
              <a:r>
                <a:rPr lang="en-US" sz="1600" dirty="0"/>
                <a:t>NFC tag for high value items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97808" y="3679504"/>
            <a:ext cx="3914184" cy="1441043"/>
            <a:chOff x="5007029" y="4125030"/>
            <a:chExt cx="3914184" cy="1441043"/>
          </a:xfrm>
        </p:grpSpPr>
        <p:grpSp>
          <p:nvGrpSpPr>
            <p:cNvPr id="32" name="Group 31"/>
            <p:cNvGrpSpPr/>
            <p:nvPr/>
          </p:nvGrpSpPr>
          <p:grpSpPr>
            <a:xfrm>
              <a:off x="5076711" y="4450804"/>
              <a:ext cx="3147636" cy="1115269"/>
              <a:chOff x="5059647" y="3527981"/>
              <a:chExt cx="3323471" cy="1115269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9647" y="3527981"/>
                <a:ext cx="1115269" cy="111526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8128" y="3734722"/>
                <a:ext cx="2154990" cy="689693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007029" y="4125030"/>
              <a:ext cx="3914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2D codes for low value items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1329" y="5153256"/>
            <a:ext cx="7501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Key Improvement:</a:t>
            </a:r>
          </a:p>
          <a:p>
            <a:pPr marL="342900" indent="-342900">
              <a:buAutoNum type="arabicPeriod"/>
            </a:pPr>
            <a:r>
              <a:rPr lang="en-US" dirty="0"/>
              <a:t>Non-localization: A truly global computer running by consensus.</a:t>
            </a:r>
          </a:p>
          <a:p>
            <a:pPr marL="342900" indent="-342900">
              <a:buAutoNum type="arabicPeriod"/>
            </a:pPr>
            <a:r>
              <a:rPr lang="en-US" dirty="0"/>
              <a:t>Security: Unforgeable digital signature reducing operating risks.</a:t>
            </a:r>
          </a:p>
          <a:p>
            <a:pPr marL="342900" indent="-342900">
              <a:buAutoNum type="arabicPeriod"/>
            </a:pPr>
            <a:r>
              <a:rPr lang="en-US" dirty="0"/>
              <a:t>Auditable: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recorded and archived.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3" y="152400"/>
            <a:ext cx="8661400" cy="533400"/>
          </a:xfrm>
          <a:noFill/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at work in the SE Asian fishing industry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-72618" y="6515532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Ocean-to-table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580" r="8926"/>
          <a:stretch/>
        </p:blipFill>
        <p:spPr>
          <a:xfrm>
            <a:off x="990600" y="1346882"/>
            <a:ext cx="3209298" cy="2620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86" t="5882" r="13072"/>
          <a:stretch/>
        </p:blipFill>
        <p:spPr>
          <a:xfrm>
            <a:off x="4657098" y="1281913"/>
            <a:ext cx="3417090" cy="268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1" y="4127760"/>
            <a:ext cx="3209298" cy="2242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884" y="4150643"/>
            <a:ext cx="3433303" cy="2178017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 bwMode="auto">
          <a:xfrm rot="5400000">
            <a:off x="4145584" y="2419768"/>
            <a:ext cx="609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 rot="16200000">
            <a:off x="4102100" y="5058676"/>
            <a:ext cx="609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 rot="10800000">
            <a:off x="6172200" y="3895739"/>
            <a:ext cx="609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2314633" y="3844870"/>
            <a:ext cx="609600" cy="38100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341" t="32500" r="54349" b="8015"/>
          <a:stretch/>
        </p:blipFill>
        <p:spPr>
          <a:xfrm>
            <a:off x="2335737" y="1785483"/>
            <a:ext cx="4207193" cy="39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3" y="152400"/>
            <a:ext cx="86614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has proven it works from start to finish, and integrates with the majority of systems already in place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Ocean-to-table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26716" y="36454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" y="1430367"/>
            <a:ext cx="9131593" cy="45998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29583" y="4724400"/>
            <a:ext cx="858421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71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3" y="152400"/>
            <a:ext cx="8661400" cy="533400"/>
          </a:xfrm>
          <a:noFill/>
        </p:spPr>
        <p:txBody>
          <a:bodyPr>
            <a:normAutofit fontScale="90000"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Provenance must overcome pricing and security challenges in order to reach its market potential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60219"/>
            <a:ext cx="8956382" cy="482781"/>
            <a:chOff x="0" y="822325"/>
            <a:chExt cx="8956382" cy="7302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431" y="6515100"/>
            <a:ext cx="355601" cy="30003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583" y="805051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Moving forward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47084" y="6477000"/>
            <a:ext cx="861591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0"/>
          <p:cNvSpPr>
            <a:spLocks noGrp="1"/>
          </p:cNvSpPr>
          <p:nvPr>
            <p:ph idx="1"/>
          </p:nvPr>
        </p:nvSpPr>
        <p:spPr>
          <a:xfrm>
            <a:off x="246663" y="1244872"/>
            <a:ext cx="5207289" cy="2700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Diversification into new industries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manufacturers of luxury goods and pharmaceuticals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Emphasis on high-risk products (art, jewelry), particularly from non-brand retailers</a:t>
            </a:r>
          </a:p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analytics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of data in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(supply chain optimization, quality control)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ontent Placeholder 10"/>
          <p:cNvSpPr txBox="1">
            <a:spLocks/>
          </p:cNvSpPr>
          <p:nvPr/>
        </p:nvSpPr>
        <p:spPr bwMode="auto">
          <a:xfrm>
            <a:off x="246663" y="4409063"/>
            <a:ext cx="8135337" cy="228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normAutofit/>
          </a:bodyPr>
          <a:lstStyle>
            <a:lvl1pPr marL="250207" indent="-250207" algn="l" defTabSz="904257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anose="020B0604030504040204" pitchFamily="34" charset="0"/>
              <a:buChar char="•"/>
              <a:defRPr sz="22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9678" indent="-109740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0101" indent="-264839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901" indent="-190216" algn="l" defTabSz="904257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8488" indent="-313125" algn="l" defTabSz="904257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1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17707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108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0509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1911" indent="-210701" algn="l" defTabSz="842802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Pricing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Currently based on SKUs, not on the usage volume or value Provenance can provide to businesses</a:t>
            </a:r>
          </a:p>
          <a:p>
            <a:pPr marL="0" indent="0">
              <a:buNone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outside the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of tag from legitimate to counterfeit 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 of false data or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omittance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undesirable data</a:t>
            </a:r>
          </a:p>
          <a:p>
            <a:pPr marL="0" indent="0">
              <a:buFont typeface="Verdana" panose="020B0604030504040204" pitchFamily="34" charset="0"/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Verdana" panose="020B0604030504040204" pitchFamily="34" charset="0"/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792889"/>
            <a:ext cx="8956382" cy="482781"/>
            <a:chOff x="0" y="822325"/>
            <a:chExt cx="8956382" cy="730252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822325"/>
              <a:ext cx="8956382" cy="539750"/>
              <a:chOff x="0" y="822325"/>
              <a:chExt cx="8956382" cy="53975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1092200"/>
                <a:ext cx="8813800" cy="127000"/>
              </a:xfrm>
              <a:prstGeom prst="rect">
                <a:avLst/>
              </a:prstGeom>
              <a:solidFill>
                <a:srgbClr val="C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8690507" y="822325"/>
                <a:ext cx="265875" cy="539750"/>
              </a:xfrm>
              <a:prstGeom prst="line">
                <a:avLst/>
              </a:prstGeom>
              <a:ln w="984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0" y="1117599"/>
              <a:ext cx="2524125" cy="434978"/>
            </a:xfrm>
            <a:prstGeom prst="rect">
              <a:avLst/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Isosceles Triangle 26"/>
            <p:cNvSpPr/>
            <p:nvPr/>
          </p:nvSpPr>
          <p:spPr>
            <a:xfrm rot="18740267">
              <a:off x="2274952" y="1102875"/>
              <a:ext cx="571163" cy="236388"/>
            </a:xfrm>
            <a:prstGeom prst="triangle">
              <a:avLst>
                <a:gd name="adj" fmla="val 47620"/>
              </a:avLst>
            </a:prstGeom>
            <a:solidFill>
              <a:srgbClr val="C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9583" y="3925388"/>
            <a:ext cx="226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652" b="14024"/>
          <a:stretch/>
        </p:blipFill>
        <p:spPr>
          <a:xfrm>
            <a:off x="5947969" y="1111601"/>
            <a:ext cx="2362200" cy="111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99" y="2349240"/>
            <a:ext cx="1591461" cy="12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40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Presentation &amp;Title:"/>
  <p:tag name="FILL" val="true"/>
  <p:tag name="OPTIONAL" val="false"/>
  <p:tag name="NAME" val="Presentation Title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2"/>
  <p:tag name="MULTI-LINE" val="true"/>
  <p:tag name="TEXT" val="Presentation &amp;Subtitle:"/>
  <p:tag name="FILL" val="true"/>
  <p:tag name="OPTIONAL" val="true"/>
  <p:tag name="NAME" val="Sub Title"/>
  <p:tag name="HEIGHT" val="5"/>
  <p:tag name="INDENTED" val="false"/>
  <p:tag name="CAPTION HE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Presentation &amp;Title:"/>
  <p:tag name="FILL" val="true"/>
  <p:tag name="OPTIONAL" val="false"/>
  <p:tag name="NAME" val="Presentation Title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99CCFF"/>
      </a:accent1>
      <a:accent2>
        <a:srgbClr val="FFCC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B92D"/>
      </a:accent6>
      <a:hlink>
        <a:srgbClr val="000000"/>
      </a:hlink>
      <a:folHlink>
        <a:srgbClr val="CC00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Letter Paper (8.5x11 in)</PresentationFormat>
  <Paragraphs>94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SimSun</vt:lpstr>
      <vt:lpstr>Arial</vt:lpstr>
      <vt:lpstr>Calibri</vt:lpstr>
      <vt:lpstr>Franklin Gothic Medium</vt:lpstr>
      <vt:lpstr>Gill Sans MT</vt:lpstr>
      <vt:lpstr>Marlett</vt:lpstr>
      <vt:lpstr>Tahoma</vt:lpstr>
      <vt:lpstr>Verdana</vt:lpstr>
      <vt:lpstr>Wingdings</vt:lpstr>
      <vt:lpstr>Default Design</vt:lpstr>
      <vt:lpstr> </vt:lpstr>
      <vt:lpstr>PowerPoint Presentation</vt:lpstr>
      <vt:lpstr>Provenance can use blockchain technology to put consumer and corporate minds at ease</vt:lpstr>
      <vt:lpstr>Provenance offers value to both businesses and shoppers alike, and is scalable to meet enterprise demand</vt:lpstr>
      <vt:lpstr>Open Traceability for the Material World</vt:lpstr>
      <vt:lpstr>Provenance at work in the SE Asian fishing industry</vt:lpstr>
      <vt:lpstr>Provenance has proven it works from start to finish, and integrates with the majority of systems already in place</vt:lpstr>
      <vt:lpstr>Provenance must overcome pricing and security challenges in order to reach its market potential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10</cp:revision>
  <cp:lastPrinted>1901-01-01T05:00:00Z</cp:lastPrinted>
  <dcterms:created xsi:type="dcterms:W3CDTF">2008-11-13T22:20:59Z</dcterms:created>
  <dcterms:modified xsi:type="dcterms:W3CDTF">2017-02-09T21:50:46Z</dcterms:modified>
</cp:coreProperties>
</file>